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59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800C-2E9A-D71A-C86F-58D6DA5D7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62DFB-106F-8BD6-A35D-9600BDFF6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FDE8A-AE9E-7EEF-2961-FC472BBC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ABAA2-1C2E-2F39-C8B7-7292C386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00033-6845-1FC0-0C0B-9A4AE78C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282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5E1F-EED7-A4A1-8C9D-F9041301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AD8AD-BB43-9078-4B01-A9CA75AB4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00333-3543-F38D-E073-1613DEB0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F819D-933A-D2D0-ADDA-CB2DF029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81445-F5CC-CEB3-7F35-0F70D1CE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794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7B8639-571E-955B-DEFD-70EC61141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47EC-D7E1-84F4-1DAA-62617C539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2EACA-4431-A6C5-AC71-C102280B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25B5-2EF8-2229-7413-44B939152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54F9E-F98A-BC7F-F551-E7DDD91F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887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7EA8-D494-650A-0092-64C9CDA5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1622-2F4F-6585-5FC8-0D1C8603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A67D-5A37-F593-555D-79BC5E7D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5B134-9557-326E-82FB-5A8B9571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31116-DE89-AB0D-2DB2-C6773C90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058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8CBC-A028-3039-2E6A-67AD8CE1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BC9B4-5054-EA22-CD5A-4E42929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220B-657E-841B-11DD-855F9B8A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7F4AB-5F45-7758-11DC-D9CF02BE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6CA46-BBEC-2F92-240C-53D0B227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544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7D76-EBD0-C1D9-12EB-7F7F1F52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CBA13-804E-A124-F601-263B7F5BF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07DAE-D2D6-6062-276F-3531AB0F9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2CE7E-C509-D173-95F6-F37587A25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16CB4-DE05-599A-CF71-D91634F0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4A37E-1879-0285-C26C-ADAB742F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548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867B-EAF6-0B57-B192-B005C5EF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EB05A-2735-DF1B-BD94-AC821D843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BEAA2-B558-2017-4723-C55C7002D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74DD7-66C1-0504-48D2-92AD34D68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4DA0A8-5BA3-0D3A-1686-AD8E72B6D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B073F-949C-C322-EF97-B32863E5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7101C-D6B5-DAF3-4242-6F238341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F058-3240-B668-BB63-D5A8DAD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088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5B1C-AC70-5922-BA74-986CFE61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FDF51-7ED1-5AFE-6139-D0E6108B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F164B-0B4A-A708-ABE3-2B5BAFEE1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E633B-96CD-FDC1-1422-E8F4CA7D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511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BFEB3-0ADF-B2D9-1330-F8CEEDD1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75CBE-DA8C-5A23-9A2A-3A9B2982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5CA1F-38E0-C7D5-9445-0DA90A5A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661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B0B1-2A64-C994-FA87-106627F1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AB05-FDB4-B630-AA0A-B098E24BE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CAD5B-119C-FF95-09CF-56702A2C3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F593-4960-D2DE-276A-D08B1E1C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8B14F-7A8A-778A-6FBF-14E40E49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DEE0E-D0E3-CEA8-C9A6-A84751AC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292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6F1E-E51B-9F94-E96B-5F2C66AC5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108AD-6EC3-094F-DFB3-8E614064F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0AF9C-62A2-31D8-D64C-10C51DCD3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393EA-41C1-8C88-F2F4-7AFEAC18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A21B3-4F61-8785-789C-9185ACF7E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EC44-2B5E-A9A6-BCD9-DAAAEB27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779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D4305-CFFF-C469-193B-7BF49820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5A83D-77E6-2B89-B778-864F670A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9AE5-D5B0-6D47-79AC-E03E520F5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09B1D-C419-4FBF-A897-D251A51AF3D7}" type="datetimeFigureOut">
              <a:rPr lang="tr-TR" smtClean="0"/>
              <a:t>29.08.2023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E9C9-F2B2-363C-BC0B-3439D27AD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AD6A-0ADE-B927-7658-B0DB28405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896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 shot of a graph&#10;&#10;Description automatically generated">
            <a:extLst>
              <a:ext uri="{FF2B5EF4-FFF2-40B4-BE49-F238E27FC236}">
                <a16:creationId xmlns:a16="http://schemas.microsoft.com/office/drawing/2014/main" id="{39BFF833-DFA1-262B-9768-0170DCAA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1" y="-288099"/>
            <a:ext cx="6026123" cy="7786563"/>
          </a:xfrm>
          <a:prstGeom prst="rect">
            <a:avLst/>
          </a:prstGeom>
          <a:effectLst>
            <a:softEdge rad="736600"/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651F107-798D-503E-1F96-7DE851FF3E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973" y="-336021"/>
            <a:ext cx="6411670" cy="7834485"/>
          </a:xfrm>
          <a:prstGeom prst="rect">
            <a:avLst/>
          </a:prstGeom>
          <a:effectLst>
            <a:softEdge rad="7366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33093-605B-2190-06FF-C4F0952A0B6C}"/>
              </a:ext>
            </a:extLst>
          </p:cNvPr>
          <p:cNvSpPr txBox="1"/>
          <p:nvPr/>
        </p:nvSpPr>
        <p:spPr>
          <a:xfrm>
            <a:off x="4373668" y="5274710"/>
            <a:ext cx="3444661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tr-TR" sz="2800" b="1" dirty="0"/>
              <a:t>An example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0389-A532-B0D4-2088-29F054D309DB}"/>
              </a:ext>
            </a:extLst>
          </p:cNvPr>
          <p:cNvSpPr txBox="1"/>
          <p:nvPr/>
        </p:nvSpPr>
        <p:spPr>
          <a:xfrm>
            <a:off x="3184176" y="1437685"/>
            <a:ext cx="5823646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tr-TR" sz="4800" b="1" dirty="0"/>
              <a:t>Rhodotron Simulation</a:t>
            </a:r>
          </a:p>
        </p:txBody>
      </p:sp>
    </p:spTree>
    <p:extLst>
      <p:ext uri="{BB962C8B-B14F-4D97-AF65-F5344CB8AC3E}">
        <p14:creationId xmlns:p14="http://schemas.microsoft.com/office/powerpoint/2010/main" val="18968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F8D74F-FE7E-C052-711B-CF4150D93FD5}"/>
              </a:ext>
            </a:extLst>
          </p:cNvPr>
          <p:cNvSpPr txBox="1"/>
          <p:nvPr/>
        </p:nvSpPr>
        <p:spPr>
          <a:xfrm>
            <a:off x="2858603" y="1184816"/>
            <a:ext cx="647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Three</a:t>
            </a:r>
            <a:r>
              <a:rPr lang="en-TR" dirty="0"/>
              <a:t> </a:t>
            </a:r>
            <a:r>
              <a:rPr lang="tr-TR" dirty="0"/>
              <a:t>critical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dirty="0"/>
              <a:t>values are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 : 	</a:t>
            </a:r>
            <a:r>
              <a:rPr lang="tr-TR" b="1" dirty="0">
                <a:solidFill>
                  <a:srgbClr val="333333"/>
                </a:solidFill>
              </a:rPr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755</a:t>
            </a:r>
            <a:r>
              <a:rPr lang="en-TR" b="1" dirty="0"/>
              <a:t> ±</a:t>
            </a:r>
            <a:r>
              <a:rPr lang="tr-TR" b="1" dirty="0"/>
              <a:t>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01</a:t>
            </a:r>
            <a:r>
              <a:rPr lang="en-TR" b="1" dirty="0"/>
              <a:t> </a:t>
            </a:r>
            <a:r>
              <a:rPr lang="tr-TR" b="1" dirty="0"/>
              <a:t>  </a:t>
            </a:r>
            <a:r>
              <a:rPr lang="en-TR" b="1" dirty="0"/>
              <a:t>MeV</a:t>
            </a:r>
            <a:r>
              <a:rPr lang="tr-TR" b="1" dirty="0"/>
              <a:t>	</a:t>
            </a:r>
            <a:r>
              <a:rPr lang="tr-TR" sz="1800" b="1" i="1" dirty="0"/>
              <a:t>σR = 0.076 m </a:t>
            </a:r>
            <a:endParaRPr lang="tr-TR" b="1" i="0" dirty="0">
              <a:solidFill>
                <a:srgbClr val="333333"/>
              </a:solidFill>
              <a:effectLst/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en-TR" b="1" dirty="0"/>
              <a:t> </a:t>
            </a:r>
            <a:r>
              <a:rPr lang="tr-TR" b="1" dirty="0"/>
              <a:t>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:</a:t>
            </a:r>
            <a:r>
              <a:rPr lang="tr-TR" b="1" dirty="0"/>
              <a:t>	</a:t>
            </a:r>
            <a:r>
              <a:rPr lang="tr-TR" sz="1800" b="1" i="1" dirty="0"/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600 </a:t>
            </a:r>
            <a:r>
              <a:rPr lang="en-TR" b="1" dirty="0"/>
              <a:t>±</a:t>
            </a:r>
            <a:r>
              <a:rPr lang="tr-TR" b="1" dirty="0"/>
              <a:t> 0.019</a:t>
            </a:r>
            <a:r>
              <a:rPr lang="en-TR" b="1" dirty="0"/>
              <a:t> MeV </a:t>
            </a:r>
            <a:r>
              <a:rPr lang="tr-TR" b="1" dirty="0"/>
              <a:t>	</a:t>
            </a:r>
            <a:r>
              <a:rPr lang="tr-TR" sz="1800" b="1" i="1" dirty="0"/>
              <a:t>σR = 0.006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:</a:t>
            </a:r>
            <a:r>
              <a:rPr lang="en-TR" b="1" dirty="0"/>
              <a:t> </a:t>
            </a:r>
            <a:r>
              <a:rPr lang="tr-TR" b="1" dirty="0"/>
              <a:t>	</a:t>
            </a:r>
            <a:r>
              <a:rPr lang="tr-TR" sz="1800" b="1" i="1" dirty="0"/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591 </a:t>
            </a:r>
            <a:r>
              <a:rPr lang="en-TR" b="1" dirty="0"/>
              <a:t>± </a:t>
            </a:r>
            <a:r>
              <a:rPr lang="tr-TR" b="1" dirty="0"/>
              <a:t>0.009 </a:t>
            </a:r>
            <a:r>
              <a:rPr lang="en-TR" b="1" dirty="0"/>
              <a:t>MeV </a:t>
            </a:r>
            <a:r>
              <a:rPr lang="tr-TR" b="1" dirty="0"/>
              <a:t>	</a:t>
            </a:r>
            <a:r>
              <a:rPr lang="tr-TR" sz="1800" b="1" i="1" dirty="0"/>
              <a:t>σR = 0.016 m  </a:t>
            </a:r>
            <a:endParaRPr lang="en-T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79E2F-AFBF-A1FA-F7EB-E120E354F113}"/>
              </a:ext>
            </a:extLst>
          </p:cNvPr>
          <p:cNvSpPr txBox="1"/>
          <p:nvPr/>
        </p:nvSpPr>
        <p:spPr>
          <a:xfrm>
            <a:off x="4915131" y="195151"/>
            <a:ext cx="236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Optimum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5AB3D-1ADD-0BD9-B255-B574D8951673}"/>
              </a:ext>
            </a:extLst>
          </p:cNvPr>
          <p:cNvSpPr txBox="1"/>
          <p:nvPr/>
        </p:nvSpPr>
        <p:spPr>
          <a:xfrm>
            <a:off x="1282149" y="3244334"/>
            <a:ext cx="33614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Why does σE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Large </a:t>
            </a:r>
            <a:r>
              <a:rPr lang="tr-TR" sz="1800" b="1" i="1" dirty="0"/>
              <a:t>σE </a:t>
            </a:r>
            <a:r>
              <a:rPr lang="tr-TR" sz="1800" dirty="0"/>
              <a:t>value results in deviation from the beamline inside the magnet in the next cycle, due to uneven turning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Increased particle losses if the beam is filtered when it exits the accelerator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D335-B83C-19F9-5E94-8796822F8359}"/>
              </a:ext>
            </a:extLst>
          </p:cNvPr>
          <p:cNvSpPr txBox="1"/>
          <p:nvPr/>
        </p:nvSpPr>
        <p:spPr>
          <a:xfrm>
            <a:off x="7276868" y="3249357"/>
            <a:ext cx="33614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Why does σR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/>
              <a:t>Large</a:t>
            </a:r>
            <a:r>
              <a:rPr lang="tr-TR" sz="1800" b="1" i="1" dirty="0"/>
              <a:t> σR </a:t>
            </a:r>
            <a:r>
              <a:rPr lang="tr-TR" sz="1800" dirty="0"/>
              <a:t>value results in uneven exposure to </a:t>
            </a:r>
            <a:r>
              <a:rPr lang="tr-TR" sz="1800" b="1" dirty="0"/>
              <a:t>E field, </a:t>
            </a:r>
            <a:r>
              <a:rPr lang="tr-TR" sz="1800" dirty="0"/>
              <a:t>resulting in loss of phase stability or larger </a:t>
            </a:r>
            <a:r>
              <a:rPr lang="tr-TR" sz="1800" b="1" i="1" dirty="0"/>
              <a:t>σE </a:t>
            </a:r>
            <a:r>
              <a:rPr lang="tr-TR" sz="1800" dirty="0"/>
              <a:t>in the next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Increased particle losses</a:t>
            </a:r>
            <a:endParaRPr lang="tr-T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0E43A-3080-DE32-49B0-34F7243E0549}"/>
              </a:ext>
            </a:extLst>
          </p:cNvPr>
          <p:cNvSpPr txBox="1"/>
          <p:nvPr/>
        </p:nvSpPr>
        <p:spPr>
          <a:xfrm>
            <a:off x="2091192" y="2598003"/>
            <a:ext cx="789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For referance at the start of the simulation:	 </a:t>
            </a:r>
            <a:r>
              <a:rPr lang="tr-TR" sz="1800" b="1" i="1" dirty="0"/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04 </a:t>
            </a:r>
            <a:r>
              <a:rPr lang="en-TR" b="1" dirty="0"/>
              <a:t>MeV </a:t>
            </a:r>
            <a:r>
              <a:rPr lang="tr-TR" b="1" dirty="0"/>
              <a:t>	</a:t>
            </a:r>
            <a:r>
              <a:rPr lang="tr-TR" sz="1800" b="1" i="1" dirty="0"/>
              <a:t>σR = 0.03 m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83285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DCB80-94C8-5350-17F5-BE91CF8ABE6C}"/>
              </a:ext>
            </a:extLst>
          </p:cNvPr>
          <p:cNvSpPr txBox="1"/>
          <p:nvPr/>
        </p:nvSpPr>
        <p:spPr>
          <a:xfrm>
            <a:off x="5188540" y="139492"/>
            <a:ext cx="1814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E(t) graphs</a:t>
            </a:r>
            <a:endParaRPr lang="tr-TR" sz="2800" b="1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A326A9E8-04CF-5C51-45B4-B4D6D130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77" y="989936"/>
            <a:ext cx="4193691" cy="5418814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786BEA81-04FA-E588-8DAF-EC9A3C5D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4" y="989936"/>
            <a:ext cx="4193691" cy="5418814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CDBD6EA2-F5B8-49AC-FF51-ADBBBE538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34" y="989936"/>
            <a:ext cx="4193691" cy="5418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E8AC3A-65B7-45EB-7C95-D790DE66A9E2}"/>
              </a:ext>
            </a:extLst>
          </p:cNvPr>
          <p:cNvSpPr txBox="1"/>
          <p:nvPr/>
        </p:nvSpPr>
        <p:spPr>
          <a:xfrm>
            <a:off x="1403424" y="6096864"/>
            <a:ext cx="122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E316D-4467-00EB-3470-F5E3218A7746}"/>
              </a:ext>
            </a:extLst>
          </p:cNvPr>
          <p:cNvSpPr txBox="1"/>
          <p:nvPr/>
        </p:nvSpPr>
        <p:spPr>
          <a:xfrm>
            <a:off x="5482756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12BF6-AE21-4776-7AEA-8E8B49A14E7C}"/>
              </a:ext>
            </a:extLst>
          </p:cNvPr>
          <p:cNvSpPr txBox="1"/>
          <p:nvPr/>
        </p:nvSpPr>
        <p:spPr>
          <a:xfrm>
            <a:off x="9351738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0379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DCB80-94C8-5350-17F5-BE91CF8ABE6C}"/>
              </a:ext>
            </a:extLst>
          </p:cNvPr>
          <p:cNvSpPr txBox="1"/>
          <p:nvPr/>
        </p:nvSpPr>
        <p:spPr>
          <a:xfrm>
            <a:off x="5405970" y="130194"/>
            <a:ext cx="1380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Renders</a:t>
            </a:r>
            <a:endParaRPr lang="tr-TR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8AC3A-65B7-45EB-7C95-D790DE66A9E2}"/>
              </a:ext>
            </a:extLst>
          </p:cNvPr>
          <p:cNvSpPr txBox="1"/>
          <p:nvPr/>
        </p:nvSpPr>
        <p:spPr>
          <a:xfrm>
            <a:off x="1403424" y="6096864"/>
            <a:ext cx="122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E316D-4467-00EB-3470-F5E3218A7746}"/>
              </a:ext>
            </a:extLst>
          </p:cNvPr>
          <p:cNvSpPr txBox="1"/>
          <p:nvPr/>
        </p:nvSpPr>
        <p:spPr>
          <a:xfrm>
            <a:off x="5482756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12BF6-AE21-4776-7AEA-8E8B49A14E7C}"/>
              </a:ext>
            </a:extLst>
          </p:cNvPr>
          <p:cNvSpPr txBox="1"/>
          <p:nvPr/>
        </p:nvSpPr>
        <p:spPr>
          <a:xfrm>
            <a:off x="9351738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718FEAC-BAA8-359E-2B0D-A9625D612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35" y="989936"/>
            <a:ext cx="4434707" cy="541881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8031F14-64AF-A883-CE0E-508C0181B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52" y="989936"/>
            <a:ext cx="4434707" cy="541881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46B8883-FB67-11BC-9BE7-39EF15966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39" y="989936"/>
            <a:ext cx="4434707" cy="54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7A4E3B-B208-B6F3-3451-23EA866FC128}"/>
              </a:ext>
            </a:extLst>
          </p:cNvPr>
          <p:cNvSpPr txBox="1"/>
          <p:nvPr/>
        </p:nvSpPr>
        <p:spPr>
          <a:xfrm>
            <a:off x="4915131" y="195151"/>
            <a:ext cx="236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Optimum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62AD4-027F-9353-62E8-A09396C9E218}"/>
              </a:ext>
            </a:extLst>
          </p:cNvPr>
          <p:cNvSpPr txBox="1"/>
          <p:nvPr/>
        </p:nvSpPr>
        <p:spPr>
          <a:xfrm>
            <a:off x="1275864" y="1582340"/>
            <a:ext cx="96402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Depending on the application, any of these three can be selected: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tr-TR" b="1" dirty="0"/>
              <a:t> : </a:t>
            </a:r>
            <a:r>
              <a:rPr lang="tr-TR" dirty="0"/>
              <a:t>Maximum decently uniform energy, beam spreads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en-TR" b="1" dirty="0"/>
              <a:t> </a:t>
            </a:r>
            <a:r>
              <a:rPr lang="tr-TR" b="1" dirty="0"/>
              <a:t>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: ~80%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of energy gain of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but less uniform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,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very focused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: ~80%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of energy gain of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with similar uniformity, beam is 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333333"/>
              </a:solidFill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333333"/>
              </a:solidFill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333333"/>
                </a:solidFill>
                <a:latin typeface="system-ui"/>
              </a:rPr>
              <a:t>If we do not have a magnet and all we need is as much energy as we can with one cycle,</a:t>
            </a:r>
          </a:p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is obvious choise.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333333"/>
                </a:solidFill>
                <a:latin typeface="system-ui"/>
              </a:rPr>
              <a:t>If we have a low tolerance on the deviations from beamline (such as small radius of beam guides),</a:t>
            </a:r>
            <a:br>
              <a:rPr lang="tr-TR" dirty="0">
                <a:solidFill>
                  <a:srgbClr val="333333"/>
                </a:solidFill>
                <a:latin typeface="system-ui"/>
              </a:rPr>
            </a:br>
            <a:r>
              <a:rPr lang="tr-TR" dirty="0">
                <a:solidFill>
                  <a:srgbClr val="333333"/>
                </a:solidFill>
                <a:latin typeface="system-ui"/>
              </a:rPr>
              <a:t>applications with magnets needs to consider other alternatives.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en-TR" b="1" dirty="0"/>
              <a:t> </a:t>
            </a:r>
            <a:r>
              <a:rPr lang="tr-TR" b="1" dirty="0"/>
              <a:t>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provides lots of focusing but lower energy uniformity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is best of both worlds, providing both decent focus and energy uniformity</a:t>
            </a:r>
          </a:p>
          <a:p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6C585-2DB0-3975-CDC2-87514E4E246D}"/>
              </a:ext>
            </a:extLst>
          </p:cNvPr>
          <p:cNvSpPr txBox="1"/>
          <p:nvPr/>
        </p:nvSpPr>
        <p:spPr>
          <a:xfrm>
            <a:off x="3498621" y="5645427"/>
            <a:ext cx="519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Lets design a magnet for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and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6768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742286C-6CC5-C68B-DB32-B42E09DFEDEF}"/>
              </a:ext>
            </a:extLst>
          </p:cNvPr>
          <p:cNvSpPr/>
          <p:nvPr/>
        </p:nvSpPr>
        <p:spPr>
          <a:xfrm>
            <a:off x="767408" y="213285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 rhodotron cavity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557E4-F4B7-F06D-FA94-4F3597D537B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24039" y="2528900"/>
            <a:ext cx="1242251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FCBF4D-4939-810D-56EE-DC24018E7C8F}"/>
              </a:ext>
            </a:extLst>
          </p:cNvPr>
          <p:cNvSpPr/>
          <p:nvPr/>
        </p:nvSpPr>
        <p:spPr>
          <a:xfrm>
            <a:off x="4666290" y="2139889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Setup the RF power system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6F53DE8-E6B4-44C6-6853-D36F607D2583}"/>
              </a:ext>
            </a:extLst>
          </p:cNvPr>
          <p:cNvSpPr/>
          <p:nvPr/>
        </p:nvSpPr>
        <p:spPr>
          <a:xfrm>
            <a:off x="8565172" y="217341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an electron injection system (e-gun)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94931D-4F74-D918-4743-21B349095F5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322921" y="2528900"/>
            <a:ext cx="1232576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A82632E-DFB4-718C-7D19-98F36827565A}"/>
              </a:ext>
            </a:extLst>
          </p:cNvPr>
          <p:cNvSpPr/>
          <p:nvPr/>
        </p:nvSpPr>
        <p:spPr>
          <a:xfrm>
            <a:off x="8555497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When should the e-gun work?</a:t>
            </a:r>
            <a:endParaRPr lang="tr-TR" b="1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739106-EC6D-CD3C-6ACB-F57170810EC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888650" y="2965504"/>
            <a:ext cx="4838" cy="107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0A42D52-7CC1-3D03-2AE0-A291803E9132}"/>
              </a:ext>
            </a:extLst>
          </p:cNvPr>
          <p:cNvSpPr/>
          <p:nvPr/>
        </p:nvSpPr>
        <p:spPr>
          <a:xfrm>
            <a:off x="4666290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Phase lag sweep</a:t>
            </a:r>
            <a:endParaRPr lang="tr-TR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2DBD5-DB99-D0E1-134A-4CFA7F2E7708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7332596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11511A-3773-42D3-5B17-35CFC82DBD84}"/>
              </a:ext>
            </a:extLst>
          </p:cNvPr>
          <p:cNvSpPr txBox="1"/>
          <p:nvPr/>
        </p:nvSpPr>
        <p:spPr>
          <a:xfrm>
            <a:off x="3584735" y="503920"/>
            <a:ext cx="5022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01BE2AC0-5217-E779-74CA-E95D48A56DCD}"/>
              </a:ext>
            </a:extLst>
          </p:cNvPr>
          <p:cNvSpPr/>
          <p:nvPr/>
        </p:nvSpPr>
        <p:spPr>
          <a:xfrm>
            <a:off x="777083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Lout sweeps for magnets</a:t>
            </a:r>
            <a:endParaRPr lang="tr-TR" b="1" i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048CD1-339A-A48C-CF14-54541EB901D4}"/>
              </a:ext>
            </a:extLst>
          </p:cNvPr>
          <p:cNvCxnSpPr>
            <a:cxnSpLocks/>
            <a:stCxn id="15" idx="1"/>
            <a:endCxn id="2" idx="3"/>
          </p:cNvCxnSpPr>
          <p:nvPr/>
        </p:nvCxnSpPr>
        <p:spPr>
          <a:xfrm flipH="1">
            <a:off x="3443389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03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0EDB2-9455-9FC7-55E0-573CC614BF8E}"/>
              </a:ext>
            </a:extLst>
          </p:cNvPr>
          <p:cNvSpPr txBox="1"/>
          <p:nvPr/>
        </p:nvSpPr>
        <p:spPr>
          <a:xfrm>
            <a:off x="750049" y="2205323"/>
            <a:ext cx="2473241" cy="110799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tr-TR" sz="1600" dirty="0"/>
              <a:t>We have produced a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R1</a:t>
            </a:r>
            <a:r>
              <a:rPr lang="tr-TR" sz="1600" dirty="0"/>
              <a:t> = 0.188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R2</a:t>
            </a:r>
            <a:r>
              <a:rPr lang="tr-TR" sz="1600" dirty="0"/>
              <a:t> = 0.753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</a:t>
            </a:r>
            <a:r>
              <a:rPr lang="tr-TR" sz="1600" dirty="0"/>
              <a:t> = 107.5 MHz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C6EFE-D7B3-4AAA-2282-525EA7CFD612}"/>
              </a:ext>
            </a:extLst>
          </p:cNvPr>
          <p:cNvSpPr txBox="1"/>
          <p:nvPr/>
        </p:nvSpPr>
        <p:spPr>
          <a:xfrm>
            <a:off x="3871141" y="2236101"/>
            <a:ext cx="3560858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RF Power system forms a standing wave</a:t>
            </a:r>
            <a:br>
              <a:rPr lang="tr-TR" sz="1600" dirty="0"/>
            </a:br>
            <a:r>
              <a:rPr lang="tr-TR" sz="1600" dirty="0"/>
              <a:t>inside the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Emax(z=0) </a:t>
            </a:r>
            <a:r>
              <a:rPr lang="tr-TR" sz="1600" dirty="0"/>
              <a:t>= 1.734 MV/m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 </a:t>
            </a:r>
            <a:r>
              <a:rPr lang="tr-TR" sz="1600" dirty="0"/>
              <a:t>=</a:t>
            </a:r>
            <a:r>
              <a:rPr lang="tr-TR" sz="1600" b="1" i="1" dirty="0"/>
              <a:t> </a:t>
            </a:r>
            <a:r>
              <a:rPr lang="tr-TR" sz="1600" dirty="0"/>
              <a:t>107.5 MHz</a:t>
            </a:r>
            <a:endParaRPr lang="tr-TR" sz="16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93E75-2D29-F78A-B755-94955F74D51D}"/>
              </a:ext>
            </a:extLst>
          </p:cNvPr>
          <p:cNvSpPr txBox="1"/>
          <p:nvPr/>
        </p:nvSpPr>
        <p:spPr>
          <a:xfrm>
            <a:off x="8079850" y="2097601"/>
            <a:ext cx="3640372" cy="13542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Our e-gun produces and injects electrons: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Ein </a:t>
            </a:r>
            <a:r>
              <a:rPr lang="tr-TR" sz="1600" dirty="0"/>
              <a:t>= 40 keV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1/</a:t>
            </a:r>
            <a:r>
              <a:rPr lang="tr-TR" sz="1600" b="1" i="1" dirty="0"/>
              <a:t>f </a:t>
            </a:r>
            <a:r>
              <a:rPr lang="tr-TR" sz="1600" dirty="0"/>
              <a:t>= 9.3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φlag </a:t>
            </a:r>
            <a:r>
              <a:rPr lang="tr-TR" sz="1600" dirty="0"/>
              <a:t>= </a:t>
            </a:r>
            <a:r>
              <a:rPr lang="tr-TR" sz="1600" b="1" dirty="0"/>
              <a:t>16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sz="1600" i="0" dirty="0">
                <a:solidFill>
                  <a:srgbClr val="333333"/>
                </a:solidFill>
                <a:effectLst/>
                <a:latin typeface="system-ui"/>
              </a:rPr>
              <a:t>&amp; </a:t>
            </a:r>
            <a:r>
              <a:rPr lang="en-TR" sz="1600" b="1" dirty="0"/>
              <a:t>-</a:t>
            </a:r>
            <a:r>
              <a:rPr lang="tr-TR" sz="1600" b="1" dirty="0"/>
              <a:t>59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sz="1600" b="1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9D55B-E0D2-9466-378E-18EBBBB9F23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3290" y="2759321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BF3AFE-7EC3-92B6-EDDE-9312CEE8FFC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431999" y="2774710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43CEF5-89BE-4379-F320-5346189A1A61}"/>
              </a:ext>
            </a:extLst>
          </p:cNvPr>
          <p:cNvSpPr txBox="1"/>
          <p:nvPr/>
        </p:nvSpPr>
        <p:spPr>
          <a:xfrm>
            <a:off x="2911089" y="654995"/>
            <a:ext cx="6369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 Example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895D39C-1652-8EFB-0111-4E13BB28031D}"/>
              </a:ext>
            </a:extLst>
          </p:cNvPr>
          <p:cNvCxnSpPr>
            <a:cxnSpLocks/>
          </p:cNvCxnSpPr>
          <p:nvPr/>
        </p:nvCxnSpPr>
        <p:spPr>
          <a:xfrm>
            <a:off x="9900036" y="3451818"/>
            <a:ext cx="7289" cy="58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EF0D17-DBAC-93AD-9ED4-73CB30AFBC0F}"/>
              </a:ext>
            </a:extLst>
          </p:cNvPr>
          <p:cNvSpPr txBox="1"/>
          <p:nvPr/>
        </p:nvSpPr>
        <p:spPr>
          <a:xfrm>
            <a:off x="7991813" y="4128927"/>
            <a:ext cx="3816445" cy="132343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Electrons leave the cavity travels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 = ?</a:t>
            </a:r>
          </a:p>
          <a:p>
            <a:r>
              <a:rPr lang="tr-TR" sz="1600" dirty="0"/>
              <a:t>in the beam guide, entering a magnet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 =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B = ?</a:t>
            </a:r>
          </a:p>
        </p:txBody>
      </p:sp>
    </p:spTree>
    <p:extLst>
      <p:ext uri="{BB962C8B-B14F-4D97-AF65-F5344CB8AC3E}">
        <p14:creationId xmlns:p14="http://schemas.microsoft.com/office/powerpoint/2010/main" val="366402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DDFEAB-BD55-92D1-DA82-DA76F5CA8B11}"/>
              </a:ext>
            </a:extLst>
          </p:cNvPr>
          <p:cNvSpPr txBox="1"/>
          <p:nvPr/>
        </p:nvSpPr>
        <p:spPr>
          <a:xfrm>
            <a:off x="4587061" y="559580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08062-BD5F-5FD9-5870-B66981CED981}"/>
              </a:ext>
            </a:extLst>
          </p:cNvPr>
          <p:cNvSpPr txBox="1"/>
          <p:nvPr/>
        </p:nvSpPr>
        <p:spPr>
          <a:xfrm>
            <a:off x="4155759" y="1337317"/>
            <a:ext cx="388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Latest version does not support </a:t>
            </a:r>
            <a:r>
              <a:rPr lang="tr-TR" b="1" i="1" dirty="0"/>
              <a:t>Lout sweep </a:t>
            </a:r>
            <a:r>
              <a:rPr lang="tr-TR" dirty="0"/>
              <a:t>at the current stage, it is a work in progress. So use an older intermediate build in 1D ( not optimal )</a:t>
            </a:r>
            <a:endParaRPr lang="tr-TR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CBDC3-A5A4-FAF8-9754-C3E787292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6" y="3006103"/>
            <a:ext cx="5048132" cy="208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F4D31-5312-F15E-B272-63E615ADD8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t="1" r="7365" b="487"/>
          <a:stretch/>
        </p:blipFill>
        <p:spPr>
          <a:xfrm>
            <a:off x="6355744" y="2990107"/>
            <a:ext cx="4963315" cy="240592"/>
          </a:xfrm>
          <a:prstGeom prst="rect">
            <a:avLst/>
          </a:prstGeo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9A751A1-AC55-2D02-12AA-89381C4D5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8" y="3683161"/>
            <a:ext cx="5268357" cy="14266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14D8E2-4FA7-A293-C967-D7A8077BF87D}"/>
              </a:ext>
            </a:extLst>
          </p:cNvPr>
          <p:cNvSpPr txBox="1"/>
          <p:nvPr/>
        </p:nvSpPr>
        <p:spPr>
          <a:xfrm>
            <a:off x="963055" y="5239756"/>
            <a:ext cx="33676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For </a:t>
            </a:r>
            <a:r>
              <a:rPr lang="tr-TR" sz="1600" b="1" i="1" dirty="0"/>
              <a:t>φlag </a:t>
            </a:r>
            <a:r>
              <a:rPr lang="tr-TR" sz="1600" dirty="0"/>
              <a:t>= </a:t>
            </a:r>
            <a:r>
              <a:rPr lang="tr-TR" sz="1600" b="1" dirty="0"/>
              <a:t>16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= L + R2 = 1.113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&gt; 0.1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B = -0.0397 z^ T </a:t>
            </a:r>
            <a:endParaRPr lang="tr-TR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226B0-59FD-3865-484D-308D4DF8F8EE}"/>
              </a:ext>
            </a:extLst>
          </p:cNvPr>
          <p:cNvSpPr txBox="1"/>
          <p:nvPr/>
        </p:nvSpPr>
        <p:spPr>
          <a:xfrm>
            <a:off x="8036239" y="5304691"/>
            <a:ext cx="33676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For </a:t>
            </a:r>
            <a:r>
              <a:rPr lang="tr-TR" sz="1600" b="1" i="1" dirty="0"/>
              <a:t>φlag </a:t>
            </a:r>
            <a:r>
              <a:rPr lang="tr-TR" sz="1600" dirty="0"/>
              <a:t>= </a:t>
            </a:r>
            <a:r>
              <a:rPr lang="tr-TR" sz="1600" b="1" dirty="0"/>
              <a:t>-59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= L + R2 = 1.217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&gt; 0.11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B = -0.0306 z^ T </a:t>
            </a:r>
            <a:endParaRPr lang="tr-TR" sz="1600" b="1" dirty="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9859D24-10AA-66C5-1330-7BE973059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7" y="3683161"/>
            <a:ext cx="5268355" cy="13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6102C-DCF9-7BD6-F16D-F79E6002A4D5}"/>
              </a:ext>
            </a:extLst>
          </p:cNvPr>
          <p:cNvSpPr txBox="1"/>
          <p:nvPr/>
        </p:nvSpPr>
        <p:spPr>
          <a:xfrm>
            <a:off x="4213948" y="1008029"/>
            <a:ext cx="376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Define the new magnets in </a:t>
            </a:r>
            <a:r>
              <a:rPr lang="tr-TR" b="1" i="1" dirty="0"/>
              <a:t>Configuration Frame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2ED3B-7EE6-37A9-41A5-9D6FC8FDFA0E}"/>
              </a:ext>
            </a:extLst>
          </p:cNvPr>
          <p:cNvSpPr txBox="1"/>
          <p:nvPr/>
        </p:nvSpPr>
        <p:spPr>
          <a:xfrm>
            <a:off x="4587061" y="281284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2: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CFAC97-0B84-C715-8B81-A7E92154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0" y="1596512"/>
            <a:ext cx="5207887" cy="535197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EEFC4D4-7B77-345A-43B0-1EC8E9FBA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1" y="1608439"/>
            <a:ext cx="5207887" cy="5351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277D7E-07C8-3D7C-16B4-B597173FC893}"/>
              </a:ext>
            </a:extLst>
          </p:cNvPr>
          <p:cNvSpPr txBox="1"/>
          <p:nvPr/>
        </p:nvSpPr>
        <p:spPr>
          <a:xfrm>
            <a:off x="2187711" y="1331195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D7BFB-9A6E-E400-08C9-B27D19C4E2DA}"/>
              </a:ext>
            </a:extLst>
          </p:cNvPr>
          <p:cNvSpPr txBox="1"/>
          <p:nvPr/>
        </p:nvSpPr>
        <p:spPr>
          <a:xfrm>
            <a:off x="8747186" y="1331195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8024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6102C-DCF9-7BD6-F16D-F79E6002A4D5}"/>
              </a:ext>
            </a:extLst>
          </p:cNvPr>
          <p:cNvSpPr txBox="1"/>
          <p:nvPr/>
        </p:nvSpPr>
        <p:spPr>
          <a:xfrm>
            <a:off x="4213948" y="667910"/>
            <a:ext cx="376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Simulate in </a:t>
            </a:r>
            <a:r>
              <a:rPr lang="tr-TR" b="1" dirty="0"/>
              <a:t>Simulation Frame</a:t>
            </a:r>
          </a:p>
          <a:p>
            <a:pPr algn="ctr"/>
            <a:r>
              <a:rPr lang="tr-TR" dirty="0"/>
              <a:t>and </a:t>
            </a:r>
            <a:r>
              <a:rPr lang="tr-TR" b="1" dirty="0"/>
              <a:t>Render &amp; Analyze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2ED3B-7EE6-37A9-41A5-9D6FC8FDFA0E}"/>
              </a:ext>
            </a:extLst>
          </p:cNvPr>
          <p:cNvSpPr txBox="1"/>
          <p:nvPr/>
        </p:nvSpPr>
        <p:spPr>
          <a:xfrm>
            <a:off x="4587061" y="6659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3: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514B2D-5C4A-B255-AB9A-0D8B61E1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6" y="991075"/>
            <a:ext cx="5065913" cy="619009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592978-56F4-1F33-8432-005E4FCB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05" y="991075"/>
            <a:ext cx="5065913" cy="6190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4FF9FA-D91E-C118-1905-137BB449D778}"/>
              </a:ext>
            </a:extLst>
          </p:cNvPr>
          <p:cNvSpPr txBox="1"/>
          <p:nvPr/>
        </p:nvSpPr>
        <p:spPr>
          <a:xfrm>
            <a:off x="1836108" y="806409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4A45F-9090-217F-D71D-3ACAC1DD73A4}"/>
              </a:ext>
            </a:extLst>
          </p:cNvPr>
          <p:cNvSpPr txBox="1"/>
          <p:nvPr/>
        </p:nvSpPr>
        <p:spPr>
          <a:xfrm>
            <a:off x="9186121" y="806409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271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D2ED3B-7EE6-37A9-41A5-9D6FC8FDFA0E}"/>
              </a:ext>
            </a:extLst>
          </p:cNvPr>
          <p:cNvSpPr txBox="1"/>
          <p:nvPr/>
        </p:nvSpPr>
        <p:spPr>
          <a:xfrm>
            <a:off x="4587061" y="6659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7944A-C72E-9A89-9341-DC7976F5C53E}"/>
              </a:ext>
            </a:extLst>
          </p:cNvPr>
          <p:cNvSpPr txBox="1"/>
          <p:nvPr/>
        </p:nvSpPr>
        <p:spPr>
          <a:xfrm>
            <a:off x="1836108" y="806409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367E2-E33F-7265-AF81-9CC56E639260}"/>
              </a:ext>
            </a:extLst>
          </p:cNvPr>
          <p:cNvSpPr txBox="1"/>
          <p:nvPr/>
        </p:nvSpPr>
        <p:spPr>
          <a:xfrm>
            <a:off x="9186121" y="806409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CB7A77FF-2076-786D-F762-FD28A92FC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" y="924337"/>
            <a:ext cx="4756747" cy="6146358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F3CCC63F-E539-12F7-153F-17705172E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540" y="924337"/>
            <a:ext cx="4756747" cy="614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5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742286C-6CC5-C68B-DB32-B42E09DFEDEF}"/>
              </a:ext>
            </a:extLst>
          </p:cNvPr>
          <p:cNvSpPr/>
          <p:nvPr/>
        </p:nvSpPr>
        <p:spPr>
          <a:xfrm>
            <a:off x="767408" y="213285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 rhodotron cavity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557E4-F4B7-F06D-FA94-4F3597D537B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24039" y="2528900"/>
            <a:ext cx="1242251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FCBF4D-4939-810D-56EE-DC24018E7C8F}"/>
              </a:ext>
            </a:extLst>
          </p:cNvPr>
          <p:cNvSpPr/>
          <p:nvPr/>
        </p:nvSpPr>
        <p:spPr>
          <a:xfrm>
            <a:off x="4666290" y="2139889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Setup the RF power system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6F53DE8-E6B4-44C6-6853-D36F607D2583}"/>
              </a:ext>
            </a:extLst>
          </p:cNvPr>
          <p:cNvSpPr/>
          <p:nvPr/>
        </p:nvSpPr>
        <p:spPr>
          <a:xfrm>
            <a:off x="8565172" y="217341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an electron injection system (e-gun)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94931D-4F74-D918-4743-21B349095F5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322921" y="2528900"/>
            <a:ext cx="1232576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A82632E-DFB4-718C-7D19-98F36827565A}"/>
              </a:ext>
            </a:extLst>
          </p:cNvPr>
          <p:cNvSpPr/>
          <p:nvPr/>
        </p:nvSpPr>
        <p:spPr>
          <a:xfrm>
            <a:off x="8555497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When should the e-gun work?</a:t>
            </a:r>
            <a:endParaRPr lang="tr-TR" b="1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739106-EC6D-CD3C-6ACB-F57170810EC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888650" y="2965504"/>
            <a:ext cx="4838" cy="107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0A42D52-7CC1-3D03-2AE0-A291803E9132}"/>
              </a:ext>
            </a:extLst>
          </p:cNvPr>
          <p:cNvSpPr/>
          <p:nvPr/>
        </p:nvSpPr>
        <p:spPr>
          <a:xfrm>
            <a:off x="4666290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Phase lag sweep</a:t>
            </a:r>
            <a:endParaRPr lang="tr-TR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2DBD5-DB99-D0E1-134A-4CFA7F2E7708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7332596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11511A-3773-42D3-5B17-35CFC82DBD84}"/>
              </a:ext>
            </a:extLst>
          </p:cNvPr>
          <p:cNvSpPr txBox="1"/>
          <p:nvPr/>
        </p:nvSpPr>
        <p:spPr>
          <a:xfrm>
            <a:off x="3584735" y="503920"/>
            <a:ext cx="5022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</a:t>
            </a:r>
          </a:p>
        </p:txBody>
      </p:sp>
    </p:spTree>
    <p:extLst>
      <p:ext uri="{BB962C8B-B14F-4D97-AF65-F5344CB8AC3E}">
        <p14:creationId xmlns:p14="http://schemas.microsoft.com/office/powerpoint/2010/main" val="226645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5CC78-795D-FC4F-15A8-D325BEC4EFF2}"/>
              </a:ext>
            </a:extLst>
          </p:cNvPr>
          <p:cNvSpPr txBox="1"/>
          <p:nvPr/>
        </p:nvSpPr>
        <p:spPr>
          <a:xfrm>
            <a:off x="4587061" y="6659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6DD81-F064-25A3-4F95-0EF881C32B45}"/>
              </a:ext>
            </a:extLst>
          </p:cNvPr>
          <p:cNvSpPr txBox="1"/>
          <p:nvPr/>
        </p:nvSpPr>
        <p:spPr>
          <a:xfrm>
            <a:off x="1836108" y="806409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19065-69A6-1A45-C6E7-BD8CC9F2037B}"/>
              </a:ext>
            </a:extLst>
          </p:cNvPr>
          <p:cNvSpPr txBox="1"/>
          <p:nvPr/>
        </p:nvSpPr>
        <p:spPr>
          <a:xfrm>
            <a:off x="9186121" y="806409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8EF8598B-4F53-297F-2762-FFFDAEB3D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075"/>
            <a:ext cx="4744440" cy="613045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ACE457C-9DC1-C753-0244-91E6659ED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60" y="991075"/>
            <a:ext cx="4744440" cy="61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3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742286C-6CC5-C68B-DB32-B42E09DFEDEF}"/>
              </a:ext>
            </a:extLst>
          </p:cNvPr>
          <p:cNvSpPr/>
          <p:nvPr/>
        </p:nvSpPr>
        <p:spPr>
          <a:xfrm>
            <a:off x="767408" y="213285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 rhodotron cavity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557E4-F4B7-F06D-FA94-4F3597D537B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24039" y="2528900"/>
            <a:ext cx="1242251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FCBF4D-4939-810D-56EE-DC24018E7C8F}"/>
              </a:ext>
            </a:extLst>
          </p:cNvPr>
          <p:cNvSpPr/>
          <p:nvPr/>
        </p:nvSpPr>
        <p:spPr>
          <a:xfrm>
            <a:off x="4666290" y="2139889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Setup the RF power system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6F53DE8-E6B4-44C6-6853-D36F607D2583}"/>
              </a:ext>
            </a:extLst>
          </p:cNvPr>
          <p:cNvSpPr/>
          <p:nvPr/>
        </p:nvSpPr>
        <p:spPr>
          <a:xfrm>
            <a:off x="8565172" y="217341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an electron injection system (e-gun)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94931D-4F74-D918-4743-21B349095F5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322921" y="2528900"/>
            <a:ext cx="1232576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A82632E-DFB4-718C-7D19-98F36827565A}"/>
              </a:ext>
            </a:extLst>
          </p:cNvPr>
          <p:cNvSpPr/>
          <p:nvPr/>
        </p:nvSpPr>
        <p:spPr>
          <a:xfrm>
            <a:off x="8555497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When should the e-gun work?</a:t>
            </a:r>
            <a:endParaRPr lang="tr-TR" b="1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739106-EC6D-CD3C-6ACB-F57170810EC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888650" y="2965504"/>
            <a:ext cx="4838" cy="107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0A42D52-7CC1-3D03-2AE0-A291803E9132}"/>
              </a:ext>
            </a:extLst>
          </p:cNvPr>
          <p:cNvSpPr/>
          <p:nvPr/>
        </p:nvSpPr>
        <p:spPr>
          <a:xfrm>
            <a:off x="4666290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Phase lag sweep</a:t>
            </a:r>
            <a:endParaRPr lang="tr-TR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2DBD5-DB99-D0E1-134A-4CFA7F2E7708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7332596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11511A-3773-42D3-5B17-35CFC82DBD84}"/>
              </a:ext>
            </a:extLst>
          </p:cNvPr>
          <p:cNvSpPr txBox="1"/>
          <p:nvPr/>
        </p:nvSpPr>
        <p:spPr>
          <a:xfrm>
            <a:off x="3584735" y="503920"/>
            <a:ext cx="5022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01BE2AC0-5217-E779-74CA-E95D48A56DCD}"/>
              </a:ext>
            </a:extLst>
          </p:cNvPr>
          <p:cNvSpPr/>
          <p:nvPr/>
        </p:nvSpPr>
        <p:spPr>
          <a:xfrm>
            <a:off x="777083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Lout sweeps for magnets</a:t>
            </a:r>
            <a:endParaRPr lang="tr-TR" b="1" i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048CD1-339A-A48C-CF14-54541EB901D4}"/>
              </a:ext>
            </a:extLst>
          </p:cNvPr>
          <p:cNvCxnSpPr>
            <a:cxnSpLocks/>
            <a:stCxn id="15" idx="1"/>
            <a:endCxn id="2" idx="3"/>
          </p:cNvCxnSpPr>
          <p:nvPr/>
        </p:nvCxnSpPr>
        <p:spPr>
          <a:xfrm flipH="1">
            <a:off x="3443389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A730D32-3606-A260-667A-C30EAC0949B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77083" y="4440770"/>
            <a:ext cx="1333153" cy="396044"/>
          </a:xfrm>
          <a:prstGeom prst="curvedConnector4">
            <a:avLst>
              <a:gd name="adj1" fmla="val -24901"/>
              <a:gd name="adj2" fmla="val 3223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237304-F2D3-4636-AD42-FBFEE0B9C8CC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>
          <a:xfrm>
            <a:off x="2110236" y="4836814"/>
            <a:ext cx="2568983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EC5F0EB3-81E0-3EA7-CA5A-D785739464DB}"/>
              </a:ext>
            </a:extLst>
          </p:cNvPr>
          <p:cNvSpPr/>
          <p:nvPr/>
        </p:nvSpPr>
        <p:spPr>
          <a:xfrm>
            <a:off x="4679219" y="5355170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Finished Design</a:t>
            </a:r>
            <a:endParaRPr lang="tr-TR" b="1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C574D1-584D-2D59-89B1-2CA15741545F}"/>
              </a:ext>
            </a:extLst>
          </p:cNvPr>
          <p:cNvSpPr txBox="1"/>
          <p:nvPr/>
        </p:nvSpPr>
        <p:spPr>
          <a:xfrm>
            <a:off x="368968" y="5679597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Repeat for every magnet</a:t>
            </a:r>
          </a:p>
        </p:txBody>
      </p:sp>
    </p:spTree>
    <p:extLst>
      <p:ext uri="{BB962C8B-B14F-4D97-AF65-F5344CB8AC3E}">
        <p14:creationId xmlns:p14="http://schemas.microsoft.com/office/powerpoint/2010/main" val="58803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0EDB2-9455-9FC7-55E0-573CC614BF8E}"/>
              </a:ext>
            </a:extLst>
          </p:cNvPr>
          <p:cNvSpPr txBox="1"/>
          <p:nvPr/>
        </p:nvSpPr>
        <p:spPr>
          <a:xfrm>
            <a:off x="750049" y="2205323"/>
            <a:ext cx="2473241" cy="110799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tr-TR" sz="1600" dirty="0"/>
              <a:t>We have produced a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R1</a:t>
            </a:r>
            <a:r>
              <a:rPr lang="tr-TR" sz="1600" dirty="0"/>
              <a:t> = 0.188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R2</a:t>
            </a:r>
            <a:r>
              <a:rPr lang="tr-TR" sz="1600" dirty="0"/>
              <a:t> = 0.753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</a:t>
            </a:r>
            <a:r>
              <a:rPr lang="tr-TR" sz="1600" dirty="0"/>
              <a:t> = 107.5 MHz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C6EFE-D7B3-4AAA-2282-525EA7CFD612}"/>
              </a:ext>
            </a:extLst>
          </p:cNvPr>
          <p:cNvSpPr txBox="1"/>
          <p:nvPr/>
        </p:nvSpPr>
        <p:spPr>
          <a:xfrm>
            <a:off x="3871141" y="2236101"/>
            <a:ext cx="3560858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RF Power system forms a standing wave</a:t>
            </a:r>
            <a:br>
              <a:rPr lang="tr-TR" sz="1600" dirty="0"/>
            </a:br>
            <a:r>
              <a:rPr lang="tr-TR" sz="1600" dirty="0"/>
              <a:t>inside the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Emax(z=0) </a:t>
            </a:r>
            <a:r>
              <a:rPr lang="tr-TR" sz="1600" dirty="0"/>
              <a:t>= 1.734 MV/m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 </a:t>
            </a:r>
            <a:r>
              <a:rPr lang="tr-TR" sz="1600" dirty="0"/>
              <a:t>=</a:t>
            </a:r>
            <a:r>
              <a:rPr lang="tr-TR" sz="1600" b="1" i="1" dirty="0"/>
              <a:t> </a:t>
            </a:r>
            <a:r>
              <a:rPr lang="tr-TR" sz="1600" dirty="0"/>
              <a:t>107.5 MHz</a:t>
            </a:r>
            <a:endParaRPr lang="tr-TR" sz="16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93E75-2D29-F78A-B755-94955F74D51D}"/>
              </a:ext>
            </a:extLst>
          </p:cNvPr>
          <p:cNvSpPr txBox="1"/>
          <p:nvPr/>
        </p:nvSpPr>
        <p:spPr>
          <a:xfrm>
            <a:off x="8079850" y="2097601"/>
            <a:ext cx="3640372" cy="13542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Our e-gun produces and injects electrons: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Ein </a:t>
            </a:r>
            <a:r>
              <a:rPr lang="tr-TR" sz="1600" dirty="0"/>
              <a:t>= 40 keV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1/</a:t>
            </a:r>
            <a:r>
              <a:rPr lang="tr-TR" sz="1600" b="1" i="1" dirty="0"/>
              <a:t>f </a:t>
            </a:r>
            <a:r>
              <a:rPr lang="tr-TR" sz="1600" dirty="0"/>
              <a:t>= 9.3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φlag </a:t>
            </a:r>
            <a:r>
              <a:rPr lang="tr-TR" sz="1600" dirty="0"/>
              <a:t>= ?</a:t>
            </a:r>
            <a:endParaRPr lang="tr-TR" sz="1600" b="1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9D55B-E0D2-9466-378E-18EBBBB9F23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3290" y="2759321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BF3AFE-7EC3-92B6-EDDE-9312CEE8FFC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431999" y="2774710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43CEF5-89BE-4379-F320-5346189A1A61}"/>
              </a:ext>
            </a:extLst>
          </p:cNvPr>
          <p:cNvSpPr txBox="1"/>
          <p:nvPr/>
        </p:nvSpPr>
        <p:spPr>
          <a:xfrm>
            <a:off x="2911089" y="654995"/>
            <a:ext cx="6369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 Example</a:t>
            </a:r>
          </a:p>
        </p:txBody>
      </p:sp>
    </p:spTree>
    <p:extLst>
      <p:ext uri="{BB962C8B-B14F-4D97-AF65-F5344CB8AC3E}">
        <p14:creationId xmlns:p14="http://schemas.microsoft.com/office/powerpoint/2010/main" val="284534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DDFEAB-BD55-92D1-DA82-DA76F5CA8B11}"/>
              </a:ext>
            </a:extLst>
          </p:cNvPr>
          <p:cNvSpPr txBox="1"/>
          <p:nvPr/>
        </p:nvSpPr>
        <p:spPr>
          <a:xfrm>
            <a:off x="1252445" y="1307002"/>
            <a:ext cx="304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i="1" dirty="0"/>
              <a:t>φ</a:t>
            </a:r>
            <a:r>
              <a:rPr lang="tr-TR" sz="2800" b="1" dirty="0"/>
              <a:t>lag Sweep Step 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08062-BD5F-5FD9-5870-B66981CED981}"/>
              </a:ext>
            </a:extLst>
          </p:cNvPr>
          <p:cNvSpPr txBox="1"/>
          <p:nvPr/>
        </p:nvSpPr>
        <p:spPr>
          <a:xfrm>
            <a:off x="895364" y="3578087"/>
            <a:ext cx="376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Define the simulation configuration in </a:t>
            </a:r>
            <a:r>
              <a:rPr lang="tr-TR" b="1" i="1" dirty="0"/>
              <a:t>Configuration Frame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75A105-DEF2-07BD-6C2F-608254016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09" y="-45884"/>
            <a:ext cx="7052806" cy="72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C34E9F-2825-9D07-236D-CC65DE48158A}"/>
              </a:ext>
            </a:extLst>
          </p:cNvPr>
          <p:cNvSpPr txBox="1"/>
          <p:nvPr/>
        </p:nvSpPr>
        <p:spPr>
          <a:xfrm>
            <a:off x="1416244" y="1394467"/>
            <a:ext cx="304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i="1" dirty="0"/>
              <a:t>φ</a:t>
            </a:r>
            <a:r>
              <a:rPr lang="tr-TR" sz="2800" b="1" dirty="0"/>
              <a:t>lag Sweep Step 2: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D103E-E48A-ECDB-EE56-F82506371EA7}"/>
              </a:ext>
            </a:extLst>
          </p:cNvPr>
          <p:cNvSpPr txBox="1"/>
          <p:nvPr/>
        </p:nvSpPr>
        <p:spPr>
          <a:xfrm>
            <a:off x="799948" y="3371353"/>
            <a:ext cx="4591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Navigate to </a:t>
            </a:r>
            <a:r>
              <a:rPr lang="tr-TR" b="1" i="1" dirty="0"/>
              <a:t>Sweep Frame, </a:t>
            </a:r>
            <a:r>
              <a:rPr lang="tr-TR" dirty="0"/>
              <a:t>select </a:t>
            </a:r>
            <a:r>
              <a:rPr lang="el-GR" b="1" i="1" dirty="0"/>
              <a:t>φ</a:t>
            </a:r>
            <a:r>
              <a:rPr lang="tr-TR" b="1" i="1" dirty="0"/>
              <a:t>lag sweep  </a:t>
            </a:r>
            <a:r>
              <a:rPr lang="tr-TR" dirty="0"/>
              <a:t>and define the sweep interval. </a:t>
            </a:r>
            <a:br>
              <a:rPr lang="tr-TR" dirty="0"/>
            </a:br>
            <a:r>
              <a:rPr lang="tr-TR" dirty="0"/>
              <a:t>Start the sweeping process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1EDCC-3FBD-1CA6-6E39-CC3970337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86" y="-182880"/>
            <a:ext cx="5765359" cy="74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6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C34E9F-2825-9D07-236D-CC65DE48158A}"/>
              </a:ext>
            </a:extLst>
          </p:cNvPr>
          <p:cNvSpPr txBox="1"/>
          <p:nvPr/>
        </p:nvSpPr>
        <p:spPr>
          <a:xfrm>
            <a:off x="1729522" y="1322905"/>
            <a:ext cx="304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i="1" dirty="0"/>
              <a:t>φ</a:t>
            </a:r>
            <a:r>
              <a:rPr lang="tr-TR" sz="2800" b="1" dirty="0"/>
              <a:t>lag Sweep Step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D103E-E48A-ECDB-EE56-F82506371EA7}"/>
              </a:ext>
            </a:extLst>
          </p:cNvPr>
          <p:cNvSpPr txBox="1"/>
          <p:nvPr/>
        </p:nvSpPr>
        <p:spPr>
          <a:xfrm>
            <a:off x="799947" y="3371353"/>
            <a:ext cx="4909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When the sweeping finishes, analyze the</a:t>
            </a:r>
          </a:p>
          <a:p>
            <a:pPr algn="ctr"/>
            <a:r>
              <a:rPr lang="tr-TR" dirty="0"/>
              <a:t> </a:t>
            </a:r>
            <a:r>
              <a:rPr lang="tr-TR" b="1" dirty="0"/>
              <a:t>&lt;E&gt;, σE, </a:t>
            </a:r>
            <a:r>
              <a:rPr lang="el-GR" b="1" dirty="0"/>
              <a:t>σ</a:t>
            </a:r>
            <a:r>
              <a:rPr lang="tr-TR" b="1" dirty="0"/>
              <a:t>R </a:t>
            </a:r>
            <a:r>
              <a:rPr lang="tr-TR" dirty="0"/>
              <a:t>graphs to find the optimum </a:t>
            </a:r>
            <a:r>
              <a:rPr lang="el-GR" sz="1800" b="1" i="1" dirty="0"/>
              <a:t>φ</a:t>
            </a:r>
            <a:r>
              <a:rPr lang="tr-TR" sz="1800" b="1" dirty="0"/>
              <a:t>lag </a:t>
            </a:r>
            <a:r>
              <a:rPr lang="tr-TR" sz="1800" dirty="0"/>
              <a:t>of your configuration</a:t>
            </a:r>
            <a:r>
              <a:rPr lang="tr-TR" dirty="0"/>
              <a:t> </a:t>
            </a:r>
            <a:endParaRPr lang="tr-TR" b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CDA87E-5E80-92D6-8E95-FA1C26B04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88" y="-206735"/>
            <a:ext cx="5850657" cy="75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7CF3A-A746-E571-8F83-C0365356B76A}"/>
              </a:ext>
            </a:extLst>
          </p:cNvPr>
          <p:cNvSpPr txBox="1"/>
          <p:nvPr/>
        </p:nvSpPr>
        <p:spPr>
          <a:xfrm>
            <a:off x="7384434" y="258762"/>
            <a:ext cx="1878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&lt;E&gt; vs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852581D-9E98-6A3D-4527-E5EEA9DFC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505" y="-114308"/>
            <a:ext cx="5581245" cy="7211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D24C89-00E0-64E7-2232-B3178999B25F}"/>
              </a:ext>
            </a:extLst>
          </p:cNvPr>
          <p:cNvSpPr txBox="1"/>
          <p:nvPr/>
        </p:nvSpPr>
        <p:spPr>
          <a:xfrm>
            <a:off x="6174841" y="866142"/>
            <a:ext cx="4297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Two peaks can be observed at </a:t>
            </a:r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90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sz="1800" b="1" i="1" dirty="0"/>
              <a:t>&lt;E&gt;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645</a:t>
            </a:r>
            <a:r>
              <a:rPr lang="en-TR" b="1" dirty="0"/>
              <a:t> MeV </a:t>
            </a:r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sz="1800" b="1" i="1" dirty="0"/>
              <a:t>&lt;E&gt;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755</a:t>
            </a:r>
            <a:r>
              <a:rPr lang="en-TR" b="1" dirty="0"/>
              <a:t> MeV </a:t>
            </a:r>
          </a:p>
          <a:p>
            <a:endParaRPr lang="tr-TR" dirty="0"/>
          </a:p>
          <a:p>
            <a:r>
              <a:rPr lang="tr-TR" sz="1800" b="1" i="1" dirty="0"/>
              <a:t>&lt;E&gt; </a:t>
            </a:r>
            <a:r>
              <a:rPr lang="tr-TR" b="1" dirty="0"/>
              <a:t>&gt; 0.7 MeV </a:t>
            </a:r>
            <a:r>
              <a:rPr lang="tr-TR" dirty="0"/>
              <a:t>is achieved between around </a:t>
            </a:r>
            <a:br>
              <a:rPr lang="tr-TR" dirty="0"/>
            </a:br>
            <a:r>
              <a:rPr lang="tr-TR" b="1" dirty="0"/>
              <a:t>-10° &lt;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1" dirty="0"/>
              <a:t>&lt; 40°</a:t>
            </a:r>
            <a:endParaRPr lang="en-TR" b="1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D7E7D71-5905-733D-ADF3-BD7CD2017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3" y="2967629"/>
            <a:ext cx="2544031" cy="328723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C1E188AD-081D-D6E6-CBF1-01BF5F159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57" y="2967627"/>
            <a:ext cx="2544031" cy="3287231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A35AE10C-1AC5-B913-18F8-8C5D3747B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69" y="2967627"/>
            <a:ext cx="2544031" cy="32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7CF3A-A746-E571-8F83-C0365356B76A}"/>
              </a:ext>
            </a:extLst>
          </p:cNvPr>
          <p:cNvSpPr txBox="1"/>
          <p:nvPr/>
        </p:nvSpPr>
        <p:spPr>
          <a:xfrm>
            <a:off x="7384434" y="258762"/>
            <a:ext cx="171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σE vs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24C89-00E0-64E7-2232-B3178999B25F}"/>
              </a:ext>
            </a:extLst>
          </p:cNvPr>
          <p:cNvSpPr txBox="1"/>
          <p:nvPr/>
        </p:nvSpPr>
        <p:spPr>
          <a:xfrm>
            <a:off x="6247296" y="1065547"/>
            <a:ext cx="4143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Three</a:t>
            </a:r>
            <a:r>
              <a:rPr lang="en-TR" dirty="0"/>
              <a:t> </a:t>
            </a:r>
            <a:r>
              <a:rPr lang="tr-TR" dirty="0"/>
              <a:t>local minimums</a:t>
            </a:r>
            <a:r>
              <a:rPr lang="en-TR" dirty="0"/>
              <a:t> can be observed at </a:t>
            </a:r>
            <a:endParaRPr lang="tr-TR" dirty="0"/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92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°,	</a:t>
            </a:r>
            <a:r>
              <a:rPr lang="tr-TR" sz="1800" b="1" i="1" dirty="0"/>
              <a:t>σE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028</a:t>
            </a:r>
            <a:r>
              <a:rPr lang="en-TR" b="1" dirty="0"/>
              <a:t> MeV </a:t>
            </a:r>
            <a:endParaRPr lang="en-TR" dirty="0"/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b="1" dirty="0"/>
              <a:t>	</a:t>
            </a:r>
            <a:r>
              <a:rPr lang="tr-TR" sz="1800" b="1" i="1" dirty="0"/>
              <a:t>σE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009</a:t>
            </a:r>
            <a:r>
              <a:rPr lang="en-TR" b="1" dirty="0"/>
              <a:t> MeV </a:t>
            </a:r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- </a:t>
            </a:r>
            <a:r>
              <a:rPr lang="tr-TR" b="1" dirty="0"/>
              <a:t>17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en-TR" b="1" dirty="0"/>
              <a:t>, </a:t>
            </a:r>
            <a:r>
              <a:rPr lang="tr-TR" b="1" dirty="0"/>
              <a:t>	</a:t>
            </a:r>
            <a:r>
              <a:rPr lang="tr-TR" sz="1800" b="1" i="1" dirty="0"/>
              <a:t>σE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01</a:t>
            </a:r>
            <a:r>
              <a:rPr lang="en-TR" b="1" dirty="0"/>
              <a:t> MeV 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B8DB548-14AC-5C62-2DA8-2DD92327B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566" y="-129756"/>
            <a:ext cx="5577870" cy="7207359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36DADAAA-2744-B7F5-CFC2-7D00984FC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89" y="3171028"/>
            <a:ext cx="2762974" cy="3570135"/>
          </a:xfrm>
          <a:prstGeom prst="rect">
            <a:avLst/>
          </a:prstGeom>
        </p:spPr>
      </p:pic>
      <p:pic>
        <p:nvPicPr>
          <p:cNvPr id="12" name="Picture 11" descr="A screen shot of a graph&#10;&#10;Description automatically generated">
            <a:extLst>
              <a:ext uri="{FF2B5EF4-FFF2-40B4-BE49-F238E27FC236}">
                <a16:creationId xmlns:a16="http://schemas.microsoft.com/office/drawing/2014/main" id="{2FD4FCCC-C0CA-FA28-0DF9-064F219C8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17" y="3184795"/>
            <a:ext cx="2741668" cy="3542603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422F20D7-FC58-3AD8-7FD5-CDCB51A6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60" y="3157263"/>
            <a:ext cx="2762974" cy="357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7CF3A-A746-E571-8F83-C0365356B76A}"/>
              </a:ext>
            </a:extLst>
          </p:cNvPr>
          <p:cNvSpPr txBox="1"/>
          <p:nvPr/>
        </p:nvSpPr>
        <p:spPr>
          <a:xfrm>
            <a:off x="7384434" y="258762"/>
            <a:ext cx="174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σR vs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24C89-00E0-64E7-2232-B3178999B25F}"/>
              </a:ext>
            </a:extLst>
          </p:cNvPr>
          <p:cNvSpPr txBox="1"/>
          <p:nvPr/>
        </p:nvSpPr>
        <p:spPr>
          <a:xfrm>
            <a:off x="6174841" y="1136487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Minimum </a:t>
            </a:r>
            <a:r>
              <a:rPr lang="tr-TR" sz="1800" b="1" i="1" dirty="0"/>
              <a:t>σR </a:t>
            </a:r>
            <a:r>
              <a:rPr lang="tr-TR" dirty="0"/>
              <a:t>is at</a:t>
            </a: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1" dirty="0"/>
              <a:t>-</a:t>
            </a:r>
            <a:r>
              <a:rPr lang="tr-TR" b="1" dirty="0"/>
              <a:t>45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&lt; </a:t>
            </a:r>
            <a:r>
              <a:rPr lang="el-GR" sz="1800" b="1" i="1" dirty="0"/>
              <a:t>φ</a:t>
            </a:r>
            <a:r>
              <a:rPr lang="tr-TR" sz="1800" b="1" dirty="0"/>
              <a:t>lag &lt; </a:t>
            </a:r>
            <a:r>
              <a:rPr lang="en-TR" b="1" dirty="0"/>
              <a:t>-</a:t>
            </a:r>
            <a:r>
              <a:rPr lang="tr-TR" b="1" dirty="0"/>
              <a:t>50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b="1" dirty="0"/>
              <a:t>	</a:t>
            </a:r>
            <a:r>
              <a:rPr lang="tr-TR" sz="1800" b="1" i="1" dirty="0"/>
              <a:t> σR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tr-TR" sz="1800" b="1" i="1" dirty="0"/>
              <a:t>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006</a:t>
            </a:r>
            <a:r>
              <a:rPr lang="en-TR" b="1" dirty="0"/>
              <a:t> </a:t>
            </a:r>
            <a:r>
              <a:rPr lang="tr-TR" b="1" dirty="0"/>
              <a:t>m</a:t>
            </a:r>
            <a:r>
              <a:rPr lang="en-TR" b="1" dirty="0"/>
              <a:t> </a:t>
            </a:r>
            <a:endParaRPr lang="tr-TR" b="1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ED03319-D882-2F3C-7A59-AD24AC9B7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424" y="-230587"/>
            <a:ext cx="5852823" cy="7562636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C78A721-BE53-C340-743A-A259CBCED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40" y="2832653"/>
            <a:ext cx="2706638" cy="3497341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19BD96CE-3BC0-D269-D472-BC9BC9063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20" y="2832653"/>
            <a:ext cx="2706638" cy="3497340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E04DF05-C60A-5338-0645-B36FD3E97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24" y="2832652"/>
            <a:ext cx="2706638" cy="34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5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215</TotalTime>
  <Words>1052</Words>
  <Application>Microsoft Office PowerPoint</Application>
  <PresentationFormat>Widescreen</PresentationFormat>
  <Paragraphs>134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Furkan ER</dc:creator>
  <cp:lastModifiedBy>Furkan ER</cp:lastModifiedBy>
  <cp:revision>3</cp:revision>
  <dcterms:created xsi:type="dcterms:W3CDTF">2023-08-28T18:44:11Z</dcterms:created>
  <dcterms:modified xsi:type="dcterms:W3CDTF">2023-08-28T23:56:33Z</dcterms:modified>
</cp:coreProperties>
</file>